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12192000"/>
  <p:notesSz cx="6858000" cy="9144000"/>
  <p:embeddedFontLst>
    <p:embeddedFont>
      <p:font typeface="Poppi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1" roundtripDataSignature="AMtx7mhIeOm9F2Dfk9fGJMQLjeFj9Ss/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F972CF3-284D-48EC-BC5F-2314240646B2}">
  <a:tblStyle styleId="{2F972CF3-284D-48EC-BC5F-2314240646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9943193-5FC5-4406-AEBD-FF66682FC68C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C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ffec0ad9b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2ffec0ad9b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d37183ea1e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2d37183ea1e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0c63155854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0c63155854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0c63155854_2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30c63155854_2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fa90f3fa05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2fa90f3fa05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fa90f3fa05_0_3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2fa90f3fa05_0_3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fa90f3fa05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2fa90f3fa05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fa90f3fa05_0_2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2fa90f3fa05_0_2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fa90f3fa05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2fa90f3fa05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ffec0ad9b3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2ffec0ad9b3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d37183ea1e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2d37183ea1e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d37183ea1e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2d37183ea1e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2d37183ea1e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11dcb044ff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311dcb044ff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d37183ea1e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2d37183ea1e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fec0ad9b3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ffec0ad9b3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fa90f3fa05_0_2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2fa90f3fa05_0_2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d37183ea1e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2d37183ea1e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>
            <a:alpha val="0"/>
          </a:schemeClr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4.png"/><Relationship Id="rId7" Type="http://schemas.openxmlformats.org/officeDocument/2006/relationships/image" Target="../media/image8.png"/><Relationship Id="rId8" Type="http://schemas.openxmlformats.org/officeDocument/2006/relationships/image" Target="../media/image1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20" Type="http://schemas.openxmlformats.org/officeDocument/2006/relationships/image" Target="../media/image4.png"/><Relationship Id="rId11" Type="http://schemas.openxmlformats.org/officeDocument/2006/relationships/slide" Target="/ppt/slides/slide7.xml"/><Relationship Id="rId10" Type="http://schemas.openxmlformats.org/officeDocument/2006/relationships/slide" Target="/ppt/slides/slide18.xml"/><Relationship Id="rId13" Type="http://schemas.openxmlformats.org/officeDocument/2006/relationships/slide" Target="/ppt/slides/slide12.xml"/><Relationship Id="rId12" Type="http://schemas.openxmlformats.org/officeDocument/2006/relationships/slide" Target="/ppt/slides/slide7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9.xml"/><Relationship Id="rId4" Type="http://schemas.openxmlformats.org/officeDocument/2006/relationships/slide" Target="/ppt/slides/slide14.xml"/><Relationship Id="rId9" Type="http://schemas.openxmlformats.org/officeDocument/2006/relationships/slide" Target="/ppt/slides/slide10.xml"/><Relationship Id="rId15" Type="http://schemas.openxmlformats.org/officeDocument/2006/relationships/slide" Target="/ppt/slides/slide19.xml"/><Relationship Id="rId14" Type="http://schemas.openxmlformats.org/officeDocument/2006/relationships/slide" Target="/ppt/slides/slide12.xml"/><Relationship Id="rId17" Type="http://schemas.openxmlformats.org/officeDocument/2006/relationships/slide" Target="/ppt/slides/slide8.xml"/><Relationship Id="rId16" Type="http://schemas.openxmlformats.org/officeDocument/2006/relationships/slide" Target="/ppt/slides/slide8.xml"/><Relationship Id="rId5" Type="http://schemas.openxmlformats.org/officeDocument/2006/relationships/slide" Target="/ppt/slides/slide5.xml"/><Relationship Id="rId19" Type="http://schemas.openxmlformats.org/officeDocument/2006/relationships/slide" Target="/ppt/slides/slide20.xml"/><Relationship Id="rId6" Type="http://schemas.openxmlformats.org/officeDocument/2006/relationships/slide" Target="/ppt/slides/slide10.xml"/><Relationship Id="rId18" Type="http://schemas.openxmlformats.org/officeDocument/2006/relationships/slide" Target="/ppt/slides/slide13.xml"/><Relationship Id="rId7" Type="http://schemas.openxmlformats.org/officeDocument/2006/relationships/slide" Target="/ppt/slides/slide16.xml"/><Relationship Id="rId8" Type="http://schemas.openxmlformats.org/officeDocument/2006/relationships/slide" Target="/ppt/slides/slide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/>
          <p:nvPr/>
        </p:nvSpPr>
        <p:spPr>
          <a:xfrm>
            <a:off x="709375" y="3233850"/>
            <a:ext cx="82602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4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PORTAFOLIO DE TÍTULO</a:t>
            </a:r>
            <a:br>
              <a:rPr b="1" lang="es-CL" sz="4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b="1" lang="es-CL" sz="4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INGENIERÍA EN INFORMÁTICA</a:t>
            </a:r>
            <a:endParaRPr i="1" sz="12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" name="Google Shape;90;p2"/>
          <p:cNvSpPr/>
          <p:nvPr/>
        </p:nvSpPr>
        <p:spPr>
          <a:xfrm>
            <a:off x="821509" y="2964184"/>
            <a:ext cx="1485669" cy="176672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6781800" y="5563217"/>
            <a:ext cx="5140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          </a:t>
            </a: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Proyecto: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s-CL" sz="1200">
                <a:solidFill>
                  <a:srgbClr val="202122"/>
                </a:solidFill>
                <a:highlight>
                  <a:srgbClr val="FDFDFD"/>
                </a:highlight>
              </a:rPr>
              <a:t>©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Space Sync</a:t>
            </a:r>
            <a:endParaRPr sz="12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          Alumnos: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Paula Cortés Narváez  - Johan Dahlbokum Novelli.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Profesor Guía: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Mariluz Rodriguez Donoso.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                  Fecha: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Diciembre, 2024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Campus San Joaquín</a:t>
            </a:r>
            <a:endParaRPr/>
          </a:p>
        </p:txBody>
      </p:sp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 b="20725" l="0" r="0" t="26444"/>
          <a:stretch/>
        </p:blipFill>
        <p:spPr>
          <a:xfrm>
            <a:off x="709376" y="806231"/>
            <a:ext cx="5275299" cy="89664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/>
          <p:nvPr/>
        </p:nvSpPr>
        <p:spPr>
          <a:xfrm>
            <a:off x="11623494" y="90487"/>
            <a:ext cx="483366" cy="6677026"/>
          </a:xfrm>
          <a:prstGeom prst="rightBracket">
            <a:avLst>
              <a:gd fmla="val 0" name="adj"/>
            </a:avLst>
          </a:prstGeom>
          <a:noFill/>
          <a:ln cap="flat" cmpd="sng" w="1905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/>
          <p:nvPr/>
        </p:nvSpPr>
        <p:spPr>
          <a:xfrm rot="10800000">
            <a:off x="85140" y="90487"/>
            <a:ext cx="483366" cy="6677026"/>
          </a:xfrm>
          <a:prstGeom prst="rightBracket">
            <a:avLst>
              <a:gd fmla="val 0" name="adj"/>
            </a:avLst>
          </a:prstGeom>
          <a:noFill/>
          <a:ln cap="flat" cmpd="sng" w="190500">
            <a:solidFill>
              <a:srgbClr val="2B7EE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fec0ad9b3_0_0"/>
          <p:cNvSpPr/>
          <p:nvPr/>
        </p:nvSpPr>
        <p:spPr>
          <a:xfrm>
            <a:off x="6171075" y="2061300"/>
            <a:ext cx="2785500" cy="386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2ffec0ad9b3_0_0"/>
          <p:cNvSpPr/>
          <p:nvPr/>
        </p:nvSpPr>
        <p:spPr>
          <a:xfrm>
            <a:off x="3180375" y="2061425"/>
            <a:ext cx="2785500" cy="386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g2ffec0ad9b3_0_0"/>
          <p:cNvSpPr/>
          <p:nvPr/>
        </p:nvSpPr>
        <p:spPr>
          <a:xfrm>
            <a:off x="192275" y="2061425"/>
            <a:ext cx="2785500" cy="386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g2ffec0ad9b3_0_0"/>
          <p:cNvSpPr txBox="1"/>
          <p:nvPr/>
        </p:nvSpPr>
        <p:spPr>
          <a:xfrm>
            <a:off x="455025" y="964075"/>
            <a:ext cx="3839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HERRAMIENTAS</a:t>
            </a:r>
            <a:endParaRPr/>
          </a:p>
        </p:txBody>
      </p:sp>
      <p:sp>
        <p:nvSpPr>
          <p:cNvPr id="192" name="Google Shape;192;g2ffec0ad9b3_0_0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3" name="Google Shape;193;g2ffec0ad9b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9874" y="2659700"/>
            <a:ext cx="2313048" cy="80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2ffec0ad9b3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1825" y="2154075"/>
            <a:ext cx="1816950" cy="181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2ffec0ad9b3_0_0"/>
          <p:cNvSpPr txBox="1"/>
          <p:nvPr/>
        </p:nvSpPr>
        <p:spPr>
          <a:xfrm>
            <a:off x="149125" y="4096000"/>
            <a:ext cx="2879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Genera sitios estáticos rápidos con mínimo JavaScript.</a:t>
            </a:r>
            <a:br>
              <a:rPr b="1" lang="es-CL"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b="1" sz="17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Ideal para rendimiento, SEO y es compatible con React, Vue, y más…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6" name="Google Shape;196;g2ffec0ad9b3_0_0"/>
          <p:cNvSpPr txBox="1"/>
          <p:nvPr/>
        </p:nvSpPr>
        <p:spPr>
          <a:xfrm>
            <a:off x="3180375" y="3971025"/>
            <a:ext cx="27855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Desarrollo rápido, seguridad robusta y escalabilidad.</a:t>
            </a:r>
            <a:br>
              <a:rPr b="1" lang="es-CL"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b="1" sz="17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Permite construir aplicaciones backend seguras y eficientes sin complicaciones.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7" name="Google Shape;197;g2ffec0ad9b3_0_0"/>
          <p:cNvSpPr txBox="1"/>
          <p:nvPr/>
        </p:nvSpPr>
        <p:spPr>
          <a:xfrm>
            <a:off x="6171188" y="4057450"/>
            <a:ext cx="27855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Soporte para consultas avanzadas y alto rendimiento.</a:t>
            </a:r>
            <a:endParaRPr b="1" sz="17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Ofrece un manejo eficiente de datos y escalabilidad para aplicaciones grandes.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98" name="Google Shape;198;g2ffec0ad9b3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725" y="2111700"/>
            <a:ext cx="1901700" cy="190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2ffec0ad9b3_0_0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07</a:t>
            </a:r>
            <a:endParaRPr/>
          </a:p>
        </p:txBody>
      </p:sp>
      <p:sp>
        <p:nvSpPr>
          <p:cNvPr id="200" name="Google Shape;200;g2ffec0ad9b3_0_0"/>
          <p:cNvSpPr/>
          <p:nvPr/>
        </p:nvSpPr>
        <p:spPr>
          <a:xfrm>
            <a:off x="9114725" y="2061300"/>
            <a:ext cx="2785500" cy="386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1" name="Google Shape;201;g2ffec0ad9b3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g2ffec0ad9b3_0_0"/>
          <p:cNvPicPr preferRelativeResize="0"/>
          <p:nvPr/>
        </p:nvPicPr>
        <p:blipFill rotWithShape="1">
          <a:blip r:embed="rId7">
            <a:alphaModFix/>
          </a:blip>
          <a:srcRect b="25714" l="29047" r="0" t="28683"/>
          <a:stretch/>
        </p:blipFill>
        <p:spPr>
          <a:xfrm>
            <a:off x="9569450" y="3216175"/>
            <a:ext cx="2013511" cy="754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3" name="Google Shape;203;g2ffec0ad9b3_0_0"/>
          <p:cNvPicPr preferRelativeResize="0"/>
          <p:nvPr/>
        </p:nvPicPr>
        <p:blipFill rotWithShape="1">
          <a:blip r:embed="rId8">
            <a:alphaModFix/>
          </a:blip>
          <a:srcRect b="22374" l="0" r="0" t="20197"/>
          <a:stretch/>
        </p:blipFill>
        <p:spPr>
          <a:xfrm>
            <a:off x="9697950" y="2356200"/>
            <a:ext cx="1756500" cy="1008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2ffec0ad9b3_0_0"/>
          <p:cNvSpPr txBox="1"/>
          <p:nvPr/>
        </p:nvSpPr>
        <p:spPr>
          <a:xfrm>
            <a:off x="9067625" y="4156738"/>
            <a:ext cx="2879700" cy="1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L"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Despliegue y escalado simplificado en la nube.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Hospeda aplicaciones y bases de datos con autoescalado y facilidad de uso.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37183ea1e_0_42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2d37183ea1e_0_42"/>
          <p:cNvSpPr txBox="1"/>
          <p:nvPr/>
        </p:nvSpPr>
        <p:spPr>
          <a:xfrm>
            <a:off x="455025" y="964075"/>
            <a:ext cx="3839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ARQUITECTURA </a:t>
            </a:r>
            <a:endParaRPr/>
          </a:p>
        </p:txBody>
      </p:sp>
      <p:sp>
        <p:nvSpPr>
          <p:cNvPr id="211" name="Google Shape;211;g2d37183ea1e_0_42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08</a:t>
            </a:r>
            <a:endParaRPr/>
          </a:p>
        </p:txBody>
      </p:sp>
      <p:pic>
        <p:nvPicPr>
          <p:cNvPr id="212" name="Google Shape;212;g2d37183ea1e_0_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2d37183ea1e_0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238" y="2558013"/>
            <a:ext cx="11825524" cy="267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0c63155854_2_0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g30c63155854_2_0"/>
          <p:cNvSpPr txBox="1"/>
          <p:nvPr/>
        </p:nvSpPr>
        <p:spPr>
          <a:xfrm>
            <a:off x="455025" y="964075"/>
            <a:ext cx="374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BASE DE DATOS</a:t>
            </a: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/>
          </a:p>
        </p:txBody>
      </p:sp>
      <p:sp>
        <p:nvSpPr>
          <p:cNvPr id="220" name="Google Shape;220;g30c63155854_2_0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09</a:t>
            </a:r>
            <a:endParaRPr/>
          </a:p>
        </p:txBody>
      </p:sp>
      <p:pic>
        <p:nvPicPr>
          <p:cNvPr id="221" name="Google Shape;221;g30c63155854_2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30c63155854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0875" y="1722750"/>
            <a:ext cx="8574498" cy="494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0c63155854_2_9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g30c63155854_2_9"/>
          <p:cNvSpPr txBox="1"/>
          <p:nvPr/>
        </p:nvSpPr>
        <p:spPr>
          <a:xfrm>
            <a:off x="455025" y="964075"/>
            <a:ext cx="601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DIAGRAMA GENERAL</a:t>
            </a:r>
            <a:endParaRPr/>
          </a:p>
        </p:txBody>
      </p:sp>
      <p:sp>
        <p:nvSpPr>
          <p:cNvPr id="229" name="Google Shape;229;g30c63155854_2_9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10</a:t>
            </a:r>
            <a:endParaRPr/>
          </a:p>
        </p:txBody>
      </p:sp>
      <p:pic>
        <p:nvPicPr>
          <p:cNvPr id="230" name="Google Shape;230;g30c63155854_2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30c63155854_2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6150" y="1460175"/>
            <a:ext cx="8861250" cy="532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fa90f3fa05_0_30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2fa90f3fa05_0_30"/>
          <p:cNvSpPr txBox="1"/>
          <p:nvPr/>
        </p:nvSpPr>
        <p:spPr>
          <a:xfrm>
            <a:off x="455025" y="964075"/>
            <a:ext cx="632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VIABILIDAD DEL PROYECTO</a:t>
            </a:r>
            <a:endParaRPr/>
          </a:p>
        </p:txBody>
      </p:sp>
      <p:sp>
        <p:nvSpPr>
          <p:cNvPr id="238" name="Google Shape;238;g2fa90f3fa05_0_30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11</a:t>
            </a:r>
            <a:endParaRPr/>
          </a:p>
        </p:txBody>
      </p:sp>
      <p:pic>
        <p:nvPicPr>
          <p:cNvPr id="239" name="Google Shape;239;g2fa90f3fa05_0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0" name="Google Shape;240;g2fa90f3fa05_0_30"/>
          <p:cNvGraphicFramePr/>
          <p:nvPr/>
        </p:nvGraphicFramePr>
        <p:xfrm>
          <a:off x="354475" y="1977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{89943193-5FC5-4406-AEBD-FF66682FC68C}</a:tableStyleId>
              </a:tblPr>
              <a:tblGrid>
                <a:gridCol w="1791675"/>
                <a:gridCol w="1319600"/>
                <a:gridCol w="1210025"/>
                <a:gridCol w="2835550"/>
                <a:gridCol w="2534250"/>
                <a:gridCol w="1791950"/>
              </a:tblGrid>
              <a:tr h="657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2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Descripción del Paquete</a:t>
                      </a:r>
                      <a:endParaRPr b="1" sz="12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  <a:extLst>
                      <a:ext uri="http://customooxmlschemas.google.com/">
                        <go:slidesCustomData xmlns:go="http://customooxmlschemas.google.com/" cellId="240:0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2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Costo Inicial</a:t>
                      </a:r>
                      <a:endParaRPr b="1" sz="12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  <a:extLst>
                      <a:ext uri="http://customooxmlschemas.google.com/">
                        <go:slidesCustomData xmlns:go="http://customooxmlschemas.google.com/" cellId="240:0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2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Costo Mensual</a:t>
                      </a:r>
                      <a:endParaRPr b="1" sz="12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  <a:extLst>
                      <a:ext uri="http://customooxmlschemas.google.com/">
                        <go:slidesCustomData xmlns:go="http://customooxmlschemas.google.com/" cellId="240:0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2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Características</a:t>
                      </a:r>
                      <a:endParaRPr b="1" sz="12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  <a:extLst>
                      <a:ext uri="http://customooxmlschemas.google.com/">
                        <go:slidesCustomData xmlns:go="http://customooxmlschemas.google.com/" cellId="240:0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2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Total Anual (Inicial + 12 meses)</a:t>
                      </a:r>
                      <a:endParaRPr b="1" sz="12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  <a:extLst>
                      <a:ext uri="http://customooxmlschemas.google.com/">
                        <go:slidesCustomData xmlns:go="http://customooxmlschemas.google.com/" cellId="240:0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2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Costo Anual (Primeros Años)</a:t>
                      </a:r>
                      <a:endParaRPr b="1" sz="12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  <a:extLst>
                      <a:ext uri="http://customooxmlschemas.google.com/">
                        <go:slidesCustomData xmlns:go="http://customooxmlschemas.google.com/" cellId="240:0:5"/>
                      </a:ext>
                    </a:extLst>
                  </a:tcPr>
                </a:tc>
              </a:tr>
              <a:tr h="1260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2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Paquete Básico</a:t>
                      </a:r>
                      <a:endParaRPr b="1" sz="12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  <a:extLst>
                      <a:ext uri="http://customooxmlschemas.google.com/">
                        <go:slidesCustomData xmlns:go="http://customooxmlschemas.google.com/" cellId="240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1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$250.000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1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Acceso a la plataforma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Gestión de reservas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Soporte básico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Capacitación inicial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1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$4.000.000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1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$1.250.000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1:5"/>
                      </a:ext>
                    </a:extLst>
                  </a:tcPr>
                </a:tc>
              </a:tr>
              <a:tr h="959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2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Paquete Intermedio</a:t>
                      </a:r>
                      <a:endParaRPr b="1" sz="12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  <a:extLst>
                      <a:ext uri="http://customooxmlschemas.google.com/">
                        <go:slidesCustomData xmlns:go="http://customooxmlschemas.google.com/" cellId="240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2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$500.000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2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Todo en el paquete básico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Informes analíticos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Integración con calendarios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2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$7.000.000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2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$1.250.000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2:5"/>
                      </a:ext>
                    </a:extLst>
                  </a:tcPr>
                </a:tc>
              </a:tr>
              <a:tr h="959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2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Paquete Premium</a:t>
                      </a:r>
                      <a:endParaRPr b="1" sz="12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  <a:extLst>
                      <a:ext uri="http://customooxmlschemas.google.com/">
                        <go:slidesCustomData xmlns:go="http://customooxmlschemas.google.com/" cellId="240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$1.000.000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3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$800.000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3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Todo en el paquete intermedio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Soporte prioritario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- Personalización del software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3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$10.600.000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3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$1.250.00</a:t>
                      </a:r>
                      <a:endParaRPr sz="12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0:3:5"/>
                      </a:ext>
                    </a:extLs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fa90f3fa05_0_313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fa90f3fa05_0_313"/>
          <p:cNvSpPr txBox="1"/>
          <p:nvPr/>
        </p:nvSpPr>
        <p:spPr>
          <a:xfrm>
            <a:off x="455025" y="964075"/>
            <a:ext cx="632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VIABILIDAD DEL PROYECTO</a:t>
            </a:r>
            <a:endParaRPr/>
          </a:p>
        </p:txBody>
      </p:sp>
      <p:sp>
        <p:nvSpPr>
          <p:cNvPr id="247" name="Google Shape;247;g2fa90f3fa05_0_313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12</a:t>
            </a:r>
            <a:endParaRPr/>
          </a:p>
        </p:txBody>
      </p:sp>
      <p:pic>
        <p:nvPicPr>
          <p:cNvPr id="248" name="Google Shape;248;g2fa90f3fa05_0_3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9" name="Google Shape;249;g2fa90f3fa05_0_313"/>
          <p:cNvGraphicFramePr/>
          <p:nvPr/>
        </p:nvGraphicFramePr>
        <p:xfrm>
          <a:off x="6067825" y="29171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{89943193-5FC5-4406-AEBD-FF66682FC68C}</a:tableStyleId>
              </a:tblPr>
              <a:tblGrid>
                <a:gridCol w="2913850"/>
                <a:gridCol w="2290525"/>
              </a:tblGrid>
              <a:tr h="4408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INDICADORES</a:t>
                      </a:r>
                      <a:endParaRPr b="1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B800"/>
                    </a:solidFill>
                    <a:extLst>
                      <a:ext uri="http://customooxmlschemas.google.com/">
                        <go:slidesCustomData xmlns:go="http://customooxmlschemas.google.com/" cellId="249:0:0"/>
                      </a:ext>
                    </a:extLst>
                  </a:tcPr>
                </a:tc>
                <a:tc hMerge="1"/>
              </a:tr>
              <a:tr h="363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VAN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9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solidFill>
                            <a:srgbClr val="FF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$29.213.613</a:t>
                      </a:r>
                      <a:endParaRPr>
                        <a:solidFill>
                          <a:srgbClr val="FF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9:1:1"/>
                      </a:ext>
                    </a:extLst>
                  </a:tcPr>
                </a:tc>
              </a:tr>
              <a:tr h="363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TIR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9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58,80%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9:2:1"/>
                      </a:ext>
                    </a:extLst>
                  </a:tcPr>
                </a:tc>
              </a:tr>
              <a:tr h="363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Tasa de dcto.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9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5,5%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49:3:1"/>
                      </a:ext>
                    </a:extLst>
                  </a:tcPr>
                </a:tc>
              </a:tr>
            </a:tbl>
          </a:graphicData>
        </a:graphic>
      </p:graphicFrame>
      <p:graphicFrame>
        <p:nvGraphicFramePr>
          <p:cNvPr id="250" name="Google Shape;250;g2fa90f3fa05_0_313"/>
          <p:cNvGraphicFramePr/>
          <p:nvPr/>
        </p:nvGraphicFramePr>
        <p:xfrm>
          <a:off x="631200" y="29171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{89943193-5FC5-4406-AEBD-FF66682FC68C}</a:tableStyleId>
              </a:tblPr>
              <a:tblGrid>
                <a:gridCol w="2612425"/>
                <a:gridCol w="2541375"/>
              </a:tblGrid>
              <a:tr h="440825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PAYBACK</a:t>
                      </a:r>
                      <a:endParaRPr b="1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  <a:extLst>
                      <a:ext uri="http://customooxmlschemas.google.com/">
                        <go:slidesCustomData xmlns:go="http://customooxmlschemas.google.com/" cellId="250:0:0"/>
                      </a:ext>
                    </a:extLst>
                  </a:tcPr>
                </a:tc>
                <a:tc hMerge="1"/>
              </a:tr>
              <a:tr h="363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12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50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$5.000.000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50:1:1"/>
                      </a:ext>
                    </a:extLst>
                  </a:tcPr>
                </a:tc>
              </a:tr>
              <a:tr h="363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x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50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$1.430.918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  <a:extLst>
                      <a:ext uri="http://customooxmlschemas.google.com/">
                        <go:slidesCustomData xmlns:go="http://customooxmlschemas.google.com/" cellId="250:2:1"/>
                      </a:ext>
                    </a:extLst>
                  </a:tcPr>
                </a:tc>
              </a:tr>
              <a:tr h="363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Total (meses)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50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3,4</a:t>
                      </a:r>
                      <a:endParaRPr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50:3:1"/>
                      </a:ext>
                    </a:extLst>
                  </a:tcPr>
                </a:tc>
              </a:tr>
              <a:tr h="36320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La recuperación es en 3 años, 4 meses y 24 días</a:t>
                      </a:r>
                      <a:endParaRPr b="1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250:4:0"/>
                      </a:ext>
                    </a:extLst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fa90f3fa05_0_23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2fa90f3fa05_0_23"/>
          <p:cNvSpPr txBox="1"/>
          <p:nvPr/>
        </p:nvSpPr>
        <p:spPr>
          <a:xfrm>
            <a:off x="455025" y="964075"/>
            <a:ext cx="742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ESTADÍSTICAS DEL PROYECTO</a:t>
            </a:r>
            <a:endParaRPr/>
          </a:p>
        </p:txBody>
      </p:sp>
      <p:sp>
        <p:nvSpPr>
          <p:cNvPr id="257" name="Google Shape;257;g2fa90f3fa05_0_23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13</a:t>
            </a:r>
            <a:endParaRPr b="1" sz="320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58" name="Google Shape;258;g2fa90f3fa05_0_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g2fa90f3fa05_0_23"/>
          <p:cNvSpPr txBox="1"/>
          <p:nvPr/>
        </p:nvSpPr>
        <p:spPr>
          <a:xfrm>
            <a:off x="238000" y="3088138"/>
            <a:ext cx="22779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Total Historias de Usuario: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9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Usuarios: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6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Administradores: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3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0" name="Google Shape;260;g2fa90f3fa05_0_23"/>
          <p:cNvSpPr txBox="1"/>
          <p:nvPr/>
        </p:nvSpPr>
        <p:spPr>
          <a:xfrm>
            <a:off x="238000" y="4204313"/>
            <a:ext cx="30000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Validación: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80% de entrevistas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confirman la relevancia de las funcionalidades propuestas.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61" name="Google Shape;261;g2fa90f3fa05_0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6750" y="1858300"/>
            <a:ext cx="7004400" cy="466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fa90f3fa05_0_275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g2fa90f3fa05_0_275"/>
          <p:cNvSpPr txBox="1"/>
          <p:nvPr/>
        </p:nvSpPr>
        <p:spPr>
          <a:xfrm>
            <a:off x="455025" y="964075"/>
            <a:ext cx="742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ESTADÍSTICAS DEL PROYECTO</a:t>
            </a:r>
            <a:endParaRPr/>
          </a:p>
        </p:txBody>
      </p:sp>
      <p:sp>
        <p:nvSpPr>
          <p:cNvPr id="268" name="Google Shape;268;g2fa90f3fa05_0_275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14</a:t>
            </a:r>
            <a:endParaRPr/>
          </a:p>
        </p:txBody>
      </p:sp>
      <p:pic>
        <p:nvPicPr>
          <p:cNvPr id="269" name="Google Shape;269;g2fa90f3fa05_0_2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2fa90f3fa05_0_275"/>
          <p:cNvSpPr txBox="1"/>
          <p:nvPr/>
        </p:nvSpPr>
        <p:spPr>
          <a:xfrm>
            <a:off x="211953" y="2927263"/>
            <a:ext cx="24960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Prioridades de las Historias: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Alta: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5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Media: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3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Baja: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1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1" name="Google Shape;271;g2fa90f3fa05_0_275"/>
          <p:cNvSpPr txBox="1"/>
          <p:nvPr/>
        </p:nvSpPr>
        <p:spPr>
          <a:xfrm>
            <a:off x="125255" y="4234513"/>
            <a:ext cx="2669400" cy="8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Feedback Relevante: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oppins"/>
              <a:buChar char="●"/>
            </a:pP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"Ter una interfaz intuitiva y </a:t>
            </a:r>
            <a:r>
              <a:rPr lang="es-CL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fácil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72" name="Google Shape;272;g2fa90f3fa05_0_2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7400" y="1728978"/>
            <a:ext cx="7629650" cy="4866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fa90f3fa05_0_6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g2fa90f3fa05_0_6"/>
          <p:cNvSpPr txBox="1"/>
          <p:nvPr/>
        </p:nvSpPr>
        <p:spPr>
          <a:xfrm>
            <a:off x="455025" y="964075"/>
            <a:ext cx="3788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PRUEBAS DE QA</a:t>
            </a:r>
            <a:endParaRPr/>
          </a:p>
        </p:txBody>
      </p:sp>
      <p:sp>
        <p:nvSpPr>
          <p:cNvPr id="279" name="Google Shape;279;g2fa90f3fa05_0_6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15</a:t>
            </a:r>
            <a:endParaRPr/>
          </a:p>
        </p:txBody>
      </p:sp>
      <p:sp>
        <p:nvSpPr>
          <p:cNvPr id="280" name="Google Shape;280;g2fa90f3fa05_0_6"/>
          <p:cNvSpPr/>
          <p:nvPr/>
        </p:nvSpPr>
        <p:spPr>
          <a:xfrm>
            <a:off x="8607550" y="2232038"/>
            <a:ext cx="2314500" cy="27717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1C3052"/>
            </a:solidFill>
            <a:prstDash val="dot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2fa90f3fa05_0_6"/>
          <p:cNvSpPr txBox="1"/>
          <p:nvPr/>
        </p:nvSpPr>
        <p:spPr>
          <a:xfrm>
            <a:off x="7990975" y="5261200"/>
            <a:ext cx="38703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Kevin Aguirre Olivares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QA Tester (Analista Programador)</a:t>
            </a:r>
            <a:endParaRPr i="1" sz="16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Colaborador externo</a:t>
            </a:r>
            <a:endParaRPr/>
          </a:p>
        </p:txBody>
      </p:sp>
      <p:pic>
        <p:nvPicPr>
          <p:cNvPr descr="Hombre" id="282" name="Google Shape;282;g2fa90f3fa05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98160" y="2480191"/>
            <a:ext cx="2320912" cy="2320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g2fa90f3fa05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ffec0ad9b3_0_12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g2ffec0ad9b3_0_12"/>
          <p:cNvSpPr txBox="1"/>
          <p:nvPr/>
        </p:nvSpPr>
        <p:spPr>
          <a:xfrm>
            <a:off x="455025" y="964075"/>
            <a:ext cx="8273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VALIDACIÓN CON EARLY ADOPTER</a:t>
            </a: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/>
          </a:p>
        </p:txBody>
      </p:sp>
      <p:sp>
        <p:nvSpPr>
          <p:cNvPr id="290" name="Google Shape;290;g2ffec0ad9b3_0_12"/>
          <p:cNvSpPr txBox="1"/>
          <p:nvPr/>
        </p:nvSpPr>
        <p:spPr>
          <a:xfrm>
            <a:off x="7531750" y="5261200"/>
            <a:ext cx="4585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2ffec0ad9b3_0_12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16</a:t>
            </a:r>
            <a:endParaRPr b="1" sz="320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92" name="Google Shape;292;g2ffec0ad9b3_0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2ffec0ad9b3_0_12"/>
          <p:cNvSpPr/>
          <p:nvPr/>
        </p:nvSpPr>
        <p:spPr>
          <a:xfrm>
            <a:off x="8607550" y="2232038"/>
            <a:ext cx="2314500" cy="27717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1C3052"/>
            </a:solidFill>
            <a:prstDash val="dot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ombre" id="294" name="Google Shape;294;g2ffec0ad9b3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98160" y="2480191"/>
            <a:ext cx="2320912" cy="2320912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g2ffec0ad9b3_0_12"/>
          <p:cNvSpPr txBox="1"/>
          <p:nvPr/>
        </p:nvSpPr>
        <p:spPr>
          <a:xfrm>
            <a:off x="7682650" y="5261200"/>
            <a:ext cx="44346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Francisco Iturra Piceros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Cliente</a:t>
            </a:r>
            <a:endParaRPr i="1" sz="16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Ingeniero en Computación e </a:t>
            </a: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Informática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/>
        </p:nvSpPr>
        <p:spPr>
          <a:xfrm>
            <a:off x="455027" y="964083"/>
            <a:ext cx="24381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EQUIPO</a:t>
            </a:r>
            <a:endParaRPr/>
          </a:p>
        </p:txBody>
      </p:sp>
      <p:sp>
        <p:nvSpPr>
          <p:cNvPr id="100" name="Google Shape;100;p3"/>
          <p:cNvSpPr/>
          <p:nvPr/>
        </p:nvSpPr>
        <p:spPr>
          <a:xfrm>
            <a:off x="550277" y="787411"/>
            <a:ext cx="1485669" cy="176672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455027" y="2295525"/>
            <a:ext cx="498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2" name="Google Shape;102;p3"/>
          <p:cNvSpPr/>
          <p:nvPr/>
        </p:nvSpPr>
        <p:spPr>
          <a:xfrm>
            <a:off x="1809750" y="2232038"/>
            <a:ext cx="2314500" cy="27717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5133975" y="2232038"/>
            <a:ext cx="2314500" cy="27717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3"/>
          <p:cNvSpPr txBox="1"/>
          <p:nvPr/>
        </p:nvSpPr>
        <p:spPr>
          <a:xfrm>
            <a:off x="1347787" y="5247864"/>
            <a:ext cx="3238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Paula Cortés Narváez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Frontend Developer</a:t>
            </a:r>
            <a:endParaRPr b="1" sz="16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Miembro del Equipo Principal</a:t>
            </a:r>
            <a:endParaRPr/>
          </a:p>
        </p:txBody>
      </p:sp>
      <p:sp>
        <p:nvSpPr>
          <p:cNvPr id="105" name="Google Shape;105;p3"/>
          <p:cNvSpPr txBox="1"/>
          <p:nvPr/>
        </p:nvSpPr>
        <p:spPr>
          <a:xfrm>
            <a:off x="4929174" y="5261200"/>
            <a:ext cx="31857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Johan Dahlbokum Novelli</a:t>
            </a:r>
            <a:endParaRPr b="1" sz="16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Backend Developer</a:t>
            </a:r>
            <a:endParaRPr i="1" sz="16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Líder de proyecto </a:t>
            </a:r>
            <a:endParaRPr i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/>
          <p:nvPr/>
        </p:nvSpPr>
        <p:spPr>
          <a:xfrm rot="10800000">
            <a:off x="10982325" y="-21107"/>
            <a:ext cx="1209675" cy="1162050"/>
          </a:xfrm>
          <a:prstGeom prst="corner">
            <a:avLst>
              <a:gd fmla="val 14370" name="adj1"/>
              <a:gd fmla="val 13420" name="adj2"/>
            </a:avLst>
          </a:prstGeom>
          <a:solidFill>
            <a:srgbClr val="2B7EE2"/>
          </a:solidFill>
          <a:ln cap="flat" cmpd="sng" w="12700">
            <a:solidFill>
              <a:srgbClr val="2B7EE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0" y="5695950"/>
            <a:ext cx="1209675" cy="1162050"/>
          </a:xfrm>
          <a:prstGeom prst="corner">
            <a:avLst>
              <a:gd fmla="val 14370" name="adj1"/>
              <a:gd fmla="val 13420" name="adj2"/>
            </a:avLst>
          </a:prstGeom>
          <a:solidFill>
            <a:srgbClr val="2B7EE2"/>
          </a:solidFill>
          <a:ln cap="flat" cmpd="sng" w="12700">
            <a:solidFill>
              <a:srgbClr val="2B7EE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8" name="Google Shape;10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"/>
          <p:cNvSpPr/>
          <p:nvPr/>
        </p:nvSpPr>
        <p:spPr>
          <a:xfrm>
            <a:off x="8607550" y="2232038"/>
            <a:ext cx="2314500" cy="27717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1C3052"/>
            </a:solidFill>
            <a:prstDash val="dot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3"/>
          <p:cNvSpPr txBox="1"/>
          <p:nvPr/>
        </p:nvSpPr>
        <p:spPr>
          <a:xfrm>
            <a:off x="8333705" y="5261196"/>
            <a:ext cx="28623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Kevin Aguirre Olivares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QA Tester</a:t>
            </a:r>
            <a:endParaRPr i="1" sz="16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CL" sz="1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Colaborador externo</a:t>
            </a:r>
            <a:endParaRPr/>
          </a:p>
        </p:txBody>
      </p:sp>
      <p:pic>
        <p:nvPicPr>
          <p:cNvPr descr="Mujer" id="111" name="Google Shape;11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00732" y="2480191"/>
            <a:ext cx="2292337" cy="2292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bre" id="112" name="Google Shape;112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33975" y="2465903"/>
            <a:ext cx="2320912" cy="23209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bre" id="113" name="Google Shape;113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98160" y="2480191"/>
            <a:ext cx="2320912" cy="2320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d37183ea1e_0_53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g2d37183ea1e_0_53"/>
          <p:cNvSpPr txBox="1"/>
          <p:nvPr/>
        </p:nvSpPr>
        <p:spPr>
          <a:xfrm>
            <a:off x="455025" y="964075"/>
            <a:ext cx="3386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CONCLUSIÓN</a:t>
            </a:r>
            <a:endParaRPr/>
          </a:p>
        </p:txBody>
      </p:sp>
      <p:pic>
        <p:nvPicPr>
          <p:cNvPr id="302" name="Google Shape;302;g2d37183ea1e_0_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g2d37183ea1e_0_53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17</a:t>
            </a:r>
            <a:endParaRPr/>
          </a:p>
        </p:txBody>
      </p:sp>
      <p:sp>
        <p:nvSpPr>
          <p:cNvPr id="304" name="Google Shape;304;g2d37183ea1e_0_53"/>
          <p:cNvSpPr txBox="1"/>
          <p:nvPr/>
        </p:nvSpPr>
        <p:spPr>
          <a:xfrm>
            <a:off x="455025" y="2306050"/>
            <a:ext cx="74556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➔"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Refuerzo del liderazgo en tecnología y compromiso con la excelencia.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➔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Superación de desafíos complejos mediante trabajo en equipo efectivo.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➔"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Posible mejoras a futuro 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sería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subir la 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página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web a Azure Cloud.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➔"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Tener presente una c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onexión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con otros aplicativos de empresas.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05" name="Google Shape;305;g2d37183ea1e_0_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5650" y="1899951"/>
            <a:ext cx="3572550" cy="3572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1540000" dist="571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d37183ea1e_0_73"/>
          <p:cNvSpPr txBox="1"/>
          <p:nvPr/>
        </p:nvSpPr>
        <p:spPr>
          <a:xfrm>
            <a:off x="1975625" y="2771250"/>
            <a:ext cx="90957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CL" sz="4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¡GRACIAS POR SU ATENCIÓN!</a:t>
            </a:r>
            <a:endParaRPr b="1" sz="46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L" sz="4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¿PREGUNTAS?</a:t>
            </a:r>
            <a:endParaRPr b="1" sz="46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2" name="Google Shape;312;g2d37183ea1e_0_73"/>
          <p:cNvSpPr txBox="1"/>
          <p:nvPr/>
        </p:nvSpPr>
        <p:spPr>
          <a:xfrm>
            <a:off x="3933000" y="5657400"/>
            <a:ext cx="4845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Proyecto: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s-CL" sz="1200">
                <a:solidFill>
                  <a:srgbClr val="202122"/>
                </a:solidFill>
                <a:highlight>
                  <a:srgbClr val="FDFDFD"/>
                </a:highlight>
              </a:rPr>
              <a:t>©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Space Sync </a:t>
            </a:r>
            <a:br>
              <a:rPr b="1" lang="es-CL" sz="1200">
                <a:solidFill>
                  <a:srgbClr val="202122"/>
                </a:solidFill>
                <a:highlight>
                  <a:srgbClr val="FDFDFD"/>
                </a:highlight>
              </a:rPr>
            </a:b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Alumnos: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Paula Cortés Narváez  - Johan Dahlbokum Novelli.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Profesor Guía: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Mariluz Rodriguez Donoso.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Fecha: </a:t>
            </a:r>
            <a:r>
              <a:rPr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Diciembre, 2024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2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Campus San Joaquín</a:t>
            </a:r>
            <a:endParaRPr/>
          </a:p>
        </p:txBody>
      </p:sp>
      <p:pic>
        <p:nvPicPr>
          <p:cNvPr id="313" name="Google Shape;313;g2d37183ea1e_0_73"/>
          <p:cNvPicPr preferRelativeResize="0"/>
          <p:nvPr/>
        </p:nvPicPr>
        <p:blipFill rotWithShape="1">
          <a:blip r:embed="rId3">
            <a:alphaModFix/>
          </a:blip>
          <a:srcRect b="20725" l="0" r="0" t="26442"/>
          <a:stretch/>
        </p:blipFill>
        <p:spPr>
          <a:xfrm>
            <a:off x="709376" y="806231"/>
            <a:ext cx="5275300" cy="89664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g2d37183ea1e_0_73"/>
          <p:cNvSpPr/>
          <p:nvPr/>
        </p:nvSpPr>
        <p:spPr>
          <a:xfrm>
            <a:off x="11623494" y="90487"/>
            <a:ext cx="483300" cy="6677100"/>
          </a:xfrm>
          <a:prstGeom prst="rightBracket">
            <a:avLst>
              <a:gd fmla="val 0" name="adj"/>
            </a:avLst>
          </a:prstGeom>
          <a:noFill/>
          <a:ln cap="flat" cmpd="sng" w="1905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g2d37183ea1e_0_73"/>
          <p:cNvSpPr/>
          <p:nvPr/>
        </p:nvSpPr>
        <p:spPr>
          <a:xfrm rot="10800000">
            <a:off x="85206" y="90413"/>
            <a:ext cx="483300" cy="6677100"/>
          </a:xfrm>
          <a:prstGeom prst="rightBracket">
            <a:avLst>
              <a:gd fmla="val 0" name="adj"/>
            </a:avLst>
          </a:prstGeom>
          <a:noFill/>
          <a:ln cap="flat" cmpd="sng" w="190500">
            <a:solidFill>
              <a:srgbClr val="2B7EE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11dcb044ff_0_6"/>
          <p:cNvSpPr txBox="1"/>
          <p:nvPr/>
        </p:nvSpPr>
        <p:spPr>
          <a:xfrm>
            <a:off x="455027" y="964083"/>
            <a:ext cx="2438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AGENDA</a:t>
            </a:r>
            <a:endParaRPr/>
          </a:p>
        </p:txBody>
      </p:sp>
      <p:sp>
        <p:nvSpPr>
          <p:cNvPr id="119" name="Google Shape;119;g311dcb044ff_0_6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311dcb044ff_0_6"/>
          <p:cNvSpPr txBox="1"/>
          <p:nvPr/>
        </p:nvSpPr>
        <p:spPr>
          <a:xfrm>
            <a:off x="645050" y="2384075"/>
            <a:ext cx="112824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r>
              <a:rPr b="1" lang="es-CL" sz="2000">
                <a:solidFill>
                  <a:schemeClr val="accent4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howjump?jump=nextslide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</a:t>
            </a:r>
            <a:r>
              <a:rPr b="1"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howjump?jump=nextslide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howjump?jump=nextslide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Problema a resolver</a:t>
            </a:r>
            <a:r>
              <a:rPr lang="es-CL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06.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Metodología</a:t>
            </a:r>
            <a:r>
              <a:rPr b="1" lang="es-CL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		11.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Viabilidad del proyecto</a:t>
            </a:r>
            <a:br>
              <a:rPr lang="es-CL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b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b="1" lang="es-CL" sz="2000">
                <a:solidFill>
                  <a:srgbClr val="FFB800"/>
                </a:solidFill>
                <a:latin typeface="Poppins"/>
                <a:ea typeface="Poppins"/>
                <a:cs typeface="Poppins"/>
                <a:sym typeface="Poppins"/>
              </a:rPr>
              <a:t>02.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Solución	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	      		</a:t>
            </a: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07.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Herramientas</a:t>
            </a:r>
            <a:r>
              <a:rPr lang="es-CL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		</a:t>
            </a: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14.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Estadísticas del proyecto</a:t>
            </a:r>
            <a:b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b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Impacto de la solución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	</a:t>
            </a: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08.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Arquitectura 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		</a:t>
            </a: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15.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Pruebas QA</a:t>
            </a:r>
            <a:endParaRPr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Objetivos Específicos</a:t>
            </a:r>
            <a:r>
              <a:rPr lang="es-CL" sz="20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action="ppaction://hlinksldjump" r:id="rId12"/>
              </a:rPr>
              <a:t>	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09.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Base de datos</a:t>
            </a:r>
            <a:r>
              <a:rPr lang="es-CL" sz="20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action="ppaction://hlinksldjump" r:id="rId14"/>
              </a:rPr>
              <a:t>	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	</a:t>
            </a:r>
            <a:r>
              <a:rPr b="1" lang="es-CL" sz="2000">
                <a:solidFill>
                  <a:srgbClr val="FFC000"/>
                </a:solidFill>
                <a:latin typeface="Poppins"/>
                <a:ea typeface="Poppins"/>
                <a:cs typeface="Poppins"/>
                <a:sym typeface="Poppins"/>
              </a:rPr>
              <a:t>16.</a:t>
            </a:r>
            <a:r>
              <a:rPr lang="es-CL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Validación con early adopter</a:t>
            </a:r>
            <a:br>
              <a:rPr lang="es-CL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05.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Modelo de negocio</a:t>
            </a:r>
            <a:r>
              <a:rPr lang="es-CL" sz="20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action="ppaction://hlinksldjump" r:id="rId17"/>
              </a:rPr>
              <a:t>	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10.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Diagrama general	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b="1" lang="es-CL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17. </a:t>
            </a:r>
            <a:r>
              <a:rPr lang="es-CL" sz="20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action="ppaction://hlinksldjump"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Conclusión</a:t>
            </a:r>
            <a:r>
              <a:rPr lang="es-CL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  <a:r>
              <a:rPr lang="es-CL" sz="20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			</a:t>
            </a:r>
            <a:endParaRPr sz="200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1" name="Google Shape;121;g311dcb044ff_0_6"/>
          <p:cNvPicPr preferRelativeResize="0"/>
          <p:nvPr/>
        </p:nvPicPr>
        <p:blipFill rotWithShape="1">
          <a:blip r:embed="rId20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/>
          <p:nvPr/>
        </p:nvSpPr>
        <p:spPr>
          <a:xfrm>
            <a:off x="455027" y="2295525"/>
            <a:ext cx="49837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7" name="Google Shape;127;p5"/>
          <p:cNvSpPr/>
          <p:nvPr/>
        </p:nvSpPr>
        <p:spPr>
          <a:xfrm>
            <a:off x="550277" y="787411"/>
            <a:ext cx="1485669" cy="176672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5"/>
          <p:cNvSpPr txBox="1"/>
          <p:nvPr/>
        </p:nvSpPr>
        <p:spPr>
          <a:xfrm>
            <a:off x="455025" y="964075"/>
            <a:ext cx="6181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PROBLEMA A RESOLVER</a:t>
            </a:r>
            <a:endParaRPr/>
          </a:p>
        </p:txBody>
      </p:sp>
      <p:sp>
        <p:nvSpPr>
          <p:cNvPr id="129" name="Google Shape;129;p5"/>
          <p:cNvSpPr txBox="1"/>
          <p:nvPr/>
        </p:nvSpPr>
        <p:spPr>
          <a:xfrm>
            <a:off x="646077" y="2255275"/>
            <a:ext cx="498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30" name="Google Shape;130;p5"/>
          <p:cNvSpPr txBox="1"/>
          <p:nvPr/>
        </p:nvSpPr>
        <p:spPr>
          <a:xfrm>
            <a:off x="510050" y="2174875"/>
            <a:ext cx="78390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Las organizaciones enfrentan problemas en la gestión de reservas de espacios debido a: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b="1" lang="es-CL" sz="1800">
                <a:latin typeface="Poppins"/>
                <a:ea typeface="Poppins"/>
                <a:cs typeface="Poppins"/>
                <a:sym typeface="Poppins"/>
              </a:rPr>
              <a:t>Conflictos de horarios 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por reservas duplicadas.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b="1" lang="es-CL" sz="1800">
                <a:latin typeface="Poppins"/>
                <a:ea typeface="Poppins"/>
                <a:cs typeface="Poppins"/>
                <a:sym typeface="Poppins"/>
              </a:rPr>
              <a:t>Falta de visibilidad 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en la disponibilidad de espacios.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b="1" lang="es-CL" sz="1800">
                <a:latin typeface="Poppins"/>
                <a:ea typeface="Poppins"/>
                <a:cs typeface="Poppins"/>
                <a:sym typeface="Poppins"/>
              </a:rPr>
              <a:t>Administración manual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que consume tiempo y genera errores.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b="1" lang="es-CL" sz="1800">
                <a:latin typeface="Poppins"/>
                <a:ea typeface="Poppins"/>
                <a:cs typeface="Poppins"/>
                <a:sym typeface="Poppins"/>
              </a:rPr>
              <a:t>Baja optimización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en el uso de recursos.</a:t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11488075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</a:t>
            </a: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/>
          </a:p>
        </p:txBody>
      </p:sp>
      <p:pic>
        <p:nvPicPr>
          <p:cNvPr id="132" name="Google Shape;1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5825" y="2624576"/>
            <a:ext cx="3191800" cy="3191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1540000" dist="571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 txBox="1"/>
          <p:nvPr/>
        </p:nvSpPr>
        <p:spPr>
          <a:xfrm>
            <a:off x="455025" y="964075"/>
            <a:ext cx="914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SOLUCIÓN PROPUESTA: SPACE SYNC</a:t>
            </a:r>
            <a:endParaRPr/>
          </a:p>
        </p:txBody>
      </p:sp>
      <p:sp>
        <p:nvSpPr>
          <p:cNvPr id="139" name="Google Shape;139;p6"/>
          <p:cNvSpPr/>
          <p:nvPr/>
        </p:nvSpPr>
        <p:spPr>
          <a:xfrm>
            <a:off x="550277" y="787411"/>
            <a:ext cx="1485669" cy="176672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 txBox="1"/>
          <p:nvPr/>
        </p:nvSpPr>
        <p:spPr>
          <a:xfrm>
            <a:off x="455025" y="2480200"/>
            <a:ext cx="67449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Gestión en tiempo real: Disponibilidad de espacios al instante.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Automatización de reservas: Confirmaciones y actualizaciones automáticas.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Reportes detallados: Análisis del uso de espacios para optimización.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➔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Integración flexible: Compatible con otros sistemas internos.</a:t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1" name="Google Shape;141;p6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/>
          </a:p>
        </p:txBody>
      </p:sp>
      <p:pic>
        <p:nvPicPr>
          <p:cNvPr id="142" name="Google Shape;142;p6"/>
          <p:cNvPicPr preferRelativeResize="0"/>
          <p:nvPr/>
        </p:nvPicPr>
        <p:blipFill rotWithShape="1">
          <a:blip r:embed="rId3">
            <a:alphaModFix/>
          </a:blip>
          <a:srcRect b="18036" l="16468" r="13985" t="15483"/>
          <a:stretch/>
        </p:blipFill>
        <p:spPr>
          <a:xfrm>
            <a:off x="7551825" y="2262525"/>
            <a:ext cx="3599975" cy="3441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3" name="Google Shape;14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d37183ea1e_0_25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2d37183ea1e_0_25"/>
          <p:cNvSpPr txBox="1"/>
          <p:nvPr/>
        </p:nvSpPr>
        <p:spPr>
          <a:xfrm>
            <a:off x="455025" y="964075"/>
            <a:ext cx="747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IMPACTO REAL DE LA SOLUCIÓN</a:t>
            </a:r>
            <a:endParaRPr/>
          </a:p>
        </p:txBody>
      </p:sp>
      <p:sp>
        <p:nvSpPr>
          <p:cNvPr id="150" name="Google Shape;150;g2d37183ea1e_0_25"/>
          <p:cNvSpPr txBox="1"/>
          <p:nvPr/>
        </p:nvSpPr>
        <p:spPr>
          <a:xfrm>
            <a:off x="455025" y="2151975"/>
            <a:ext cx="7137000" cy="3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Reduce conflictos de horarios y aumenta la utilización de recursos en un </a:t>
            </a:r>
            <a:r>
              <a:rPr b="1"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30-40%.</a:t>
            </a:r>
            <a:br>
              <a:rPr b="1"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b="1"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Automatiza notificaciones y genera reportes detallados, mejorando la toma de decisiones.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Interfaz intuitiva y fácil </a:t>
            </a:r>
            <a:b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Solución más accesible que </a:t>
            </a:r>
            <a:r>
              <a:rPr b="1"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reduce gastos operativos.</a:t>
            </a:r>
            <a:br>
              <a:rPr b="1"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b="1"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</a:pPr>
            <a:r>
              <a:rPr b="1"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Mejora la experiencia </a:t>
            </a:r>
            <a:r>
              <a:rPr lang="es-CL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y promueve un entorno más productivo.</a:t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1" name="Google Shape;151;g2d37183ea1e_0_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2d37183ea1e_0_25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/>
          </a:p>
        </p:txBody>
      </p:sp>
      <p:pic>
        <p:nvPicPr>
          <p:cNvPr id="153" name="Google Shape;153;g2d37183ea1e_0_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4025" y="2394887"/>
            <a:ext cx="3428925" cy="3428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1540000" dist="571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ffec0ad9b3_0_36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2ffec0ad9b3_0_36"/>
          <p:cNvSpPr txBox="1"/>
          <p:nvPr/>
        </p:nvSpPr>
        <p:spPr>
          <a:xfrm>
            <a:off x="455025" y="964075"/>
            <a:ext cx="632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OBJETIVOS ESPECÍFICOS</a:t>
            </a:r>
            <a:endParaRPr/>
          </a:p>
        </p:txBody>
      </p:sp>
      <p:pic>
        <p:nvPicPr>
          <p:cNvPr id="160" name="Google Shape;160;g2ffec0ad9b3_0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1" name="Google Shape;161;g2ffec0ad9b3_0_36"/>
          <p:cNvGraphicFramePr/>
          <p:nvPr/>
        </p:nvGraphicFramePr>
        <p:xfrm>
          <a:off x="412150" y="1999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{2F972CF3-284D-48EC-BC5F-2314240646B2}</a:tableStyleId>
              </a:tblPr>
              <a:tblGrid>
                <a:gridCol w="3549450"/>
                <a:gridCol w="4338400"/>
                <a:gridCol w="3479850"/>
              </a:tblGrid>
              <a:tr h="445725">
                <a:tc>
                  <a:txBody>
                    <a:bodyPr/>
                    <a:lstStyle/>
                    <a:p>
                      <a:pPr indent="-3600" lvl="0" marL="360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8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¿Qué se hará?</a:t>
                      </a:r>
                      <a:endParaRPr b="1" sz="18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8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¿Qué no se hará?</a:t>
                      </a:r>
                      <a:endParaRPr b="1" sz="18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L" sz="180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Limitaciones</a:t>
                      </a:r>
                      <a:endParaRPr b="1" sz="180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754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Plataforma web de reservas.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Sin integración con sistemas no definidos.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Recursos financieros limitados.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Reservas en tiempo real.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Influencia de factores externos.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Notificaciones automáticas.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  <a:tr h="44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Informes analíticos.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Aceptación del usuario final.</a:t>
                      </a:r>
                      <a:endParaRPr sz="18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8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Interfaz amigable.</a:t>
                      </a:r>
                      <a:endParaRPr sz="18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275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 vMerge="1"/>
              </a:tr>
            </a:tbl>
          </a:graphicData>
        </a:graphic>
      </p:graphicFrame>
      <p:sp>
        <p:nvSpPr>
          <p:cNvPr id="162" name="Google Shape;162;g2ffec0ad9b3_0_36"/>
          <p:cNvSpPr txBox="1"/>
          <p:nvPr/>
        </p:nvSpPr>
        <p:spPr>
          <a:xfrm>
            <a:off x="11580100" y="6333300"/>
            <a:ext cx="8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2ffec0ad9b3_0_36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a90f3fa05_0_283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g2fa90f3fa05_0_283"/>
          <p:cNvSpPr txBox="1"/>
          <p:nvPr/>
        </p:nvSpPr>
        <p:spPr>
          <a:xfrm>
            <a:off x="455025" y="964075"/>
            <a:ext cx="632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MODELO DE NEGOCIO</a:t>
            </a:r>
            <a:endParaRPr/>
          </a:p>
        </p:txBody>
      </p:sp>
      <p:pic>
        <p:nvPicPr>
          <p:cNvPr id="170" name="Google Shape;170;g2fa90f3fa05_0_2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2fa90f3fa05_0_283"/>
          <p:cNvSpPr txBox="1"/>
          <p:nvPr/>
        </p:nvSpPr>
        <p:spPr>
          <a:xfrm>
            <a:off x="11580100" y="6333300"/>
            <a:ext cx="8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2fa90f3fa05_0_283"/>
          <p:cNvSpPr txBox="1"/>
          <p:nvPr/>
        </p:nvSpPr>
        <p:spPr>
          <a:xfrm>
            <a:off x="11427700" y="6180900"/>
            <a:ext cx="820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05</a:t>
            </a:r>
            <a:endParaRPr/>
          </a:p>
        </p:txBody>
      </p:sp>
      <p:pic>
        <p:nvPicPr>
          <p:cNvPr id="173" name="Google Shape;173;g2fa90f3fa05_0_283"/>
          <p:cNvPicPr preferRelativeResize="0"/>
          <p:nvPr/>
        </p:nvPicPr>
        <p:blipFill rotWithShape="1">
          <a:blip r:embed="rId4">
            <a:alphaModFix/>
          </a:blip>
          <a:srcRect b="10620" l="0" r="0" t="13357"/>
          <a:stretch/>
        </p:blipFill>
        <p:spPr>
          <a:xfrm>
            <a:off x="1801550" y="1645325"/>
            <a:ext cx="8924068" cy="5088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37183ea1e_0_32"/>
          <p:cNvSpPr/>
          <p:nvPr/>
        </p:nvSpPr>
        <p:spPr>
          <a:xfrm>
            <a:off x="550277" y="787411"/>
            <a:ext cx="1485600" cy="176700"/>
          </a:xfrm>
          <a:prstGeom prst="rect">
            <a:avLst/>
          </a:prstGeom>
          <a:solidFill>
            <a:srgbClr val="FFB800"/>
          </a:solidFill>
          <a:ln cap="flat" cmpd="sng" w="12700">
            <a:solidFill>
              <a:srgbClr val="FFB8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2d37183ea1e_0_32"/>
          <p:cNvSpPr txBox="1"/>
          <p:nvPr/>
        </p:nvSpPr>
        <p:spPr>
          <a:xfrm>
            <a:off x="455025" y="964075"/>
            <a:ext cx="3636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600">
                <a:solidFill>
                  <a:srgbClr val="1A1A1A"/>
                </a:solidFill>
                <a:latin typeface="Poppins"/>
                <a:ea typeface="Poppins"/>
                <a:cs typeface="Poppins"/>
                <a:sym typeface="Poppins"/>
              </a:rPr>
              <a:t>METODOLOGÍA </a:t>
            </a:r>
            <a:endParaRPr/>
          </a:p>
        </p:txBody>
      </p:sp>
      <p:sp>
        <p:nvSpPr>
          <p:cNvPr id="180" name="Google Shape;180;g2d37183ea1e_0_32"/>
          <p:cNvSpPr txBox="1"/>
          <p:nvPr/>
        </p:nvSpPr>
        <p:spPr>
          <a:xfrm>
            <a:off x="11427700" y="6180900"/>
            <a:ext cx="99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32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06</a:t>
            </a:r>
            <a:endParaRPr/>
          </a:p>
        </p:txBody>
      </p:sp>
      <p:pic>
        <p:nvPicPr>
          <p:cNvPr id="181" name="Google Shape;181;g2d37183ea1e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44763" y="787393"/>
            <a:ext cx="1662852" cy="40416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2d37183ea1e_0_32"/>
          <p:cNvSpPr txBox="1"/>
          <p:nvPr/>
        </p:nvSpPr>
        <p:spPr>
          <a:xfrm>
            <a:off x="382125" y="1907000"/>
            <a:ext cx="7099200" cy="42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Trabajamos con </a:t>
            </a:r>
            <a:r>
              <a:rPr b="1" lang="es-CL" sz="1800">
                <a:latin typeface="Poppins"/>
                <a:ea typeface="Poppins"/>
                <a:cs typeface="Poppins"/>
                <a:sym typeface="Poppins"/>
              </a:rPr>
              <a:t>Kanban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por el enfoque visual y flexible es ideal para equipos pequeños. Nos 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permitió</a:t>
            </a: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 gestionar tareas de manera eficiente, priorizando dinámicamente y asegurando un flujo constante. Esto nos ayudó a: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AutoNum type="arabicPeriod"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Visualizar el progreso de manera clara y rápida.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AutoNum type="arabicPeriod"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Adaptar prioridades según las necesidades del proyecto.</a:t>
            </a:r>
            <a:br>
              <a:rPr lang="es-CL" sz="1800">
                <a:latin typeface="Poppins"/>
                <a:ea typeface="Poppins"/>
                <a:cs typeface="Poppins"/>
                <a:sym typeface="Poppins"/>
              </a:rPr>
            </a:br>
            <a:endParaRPr sz="1800">
              <a:latin typeface="Poppins"/>
              <a:ea typeface="Poppins"/>
              <a:cs typeface="Poppins"/>
              <a:sym typeface="Poppi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AutoNum type="arabicPeriod"/>
            </a:pPr>
            <a:r>
              <a:rPr lang="es-CL" sz="1800">
                <a:latin typeface="Poppins"/>
                <a:ea typeface="Poppins"/>
                <a:cs typeface="Poppins"/>
                <a:sym typeface="Poppins"/>
              </a:rPr>
              <a:t>Mantener un ritmo constante de entregas sin interrupciones.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3" name="Google Shape;183;g2d37183ea1e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5300" y="2573725"/>
            <a:ext cx="2940925" cy="2940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1540000" dist="571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2024-08-24T05:15:00Z</dcterms:created>
  <dc:creator>Paula Javiera Cortes Narváez</dc:creator>
</cp:coreProperties>
</file>